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7" r:id="rId9"/>
    <p:sldId id="268" r:id="rId10"/>
    <p:sldId id="271" r:id="rId11"/>
    <p:sldId id="273" r:id="rId12"/>
    <p:sldId id="274" r:id="rId13"/>
    <p:sldId id="266" r:id="rId14"/>
    <p:sldId id="275" r:id="rId15"/>
    <p:sldId id="269" r:id="rId16"/>
    <p:sldId id="276" r:id="rId17"/>
    <p:sldId id="277" r:id="rId18"/>
    <p:sldId id="270" r:id="rId19"/>
    <p:sldId id="278" r:id="rId20"/>
    <p:sldId id="281" r:id="rId21"/>
    <p:sldId id="280" r:id="rId22"/>
    <p:sldId id="282" r:id="rId23"/>
    <p:sldId id="291" r:id="rId24"/>
    <p:sldId id="287" r:id="rId25"/>
    <p:sldId id="288" r:id="rId26"/>
    <p:sldId id="283" r:id="rId27"/>
    <p:sldId id="290" r:id="rId28"/>
    <p:sldId id="292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0" d="100"/>
          <a:sy n="60" d="100"/>
        </p:scale>
        <p:origin x="5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29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0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2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2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1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3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93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4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45BF39EF-7676-4A70-8971-EBB5E2E06E1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F6BEE88D-5B5A-4CF2-B27E-480B0AADD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62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mp"/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b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9C336-9CFD-8BC6-9D57-426AFA8C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385526"/>
            <a:ext cx="9068586" cy="259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dirty="0"/>
              <a:t>폰데로사 소나무 </a:t>
            </a:r>
            <a:br>
              <a:rPr lang="en-US" altLang="ko-KR" sz="6000" dirty="0"/>
            </a:br>
            <a:r>
              <a:rPr lang="ko-KR" altLang="en-US" sz="6000" dirty="0"/>
              <a:t>생육환경 연구</a:t>
            </a:r>
            <a:br>
              <a:rPr lang="en-US" altLang="ko-KR" sz="4800" dirty="0"/>
            </a:br>
            <a:r>
              <a:rPr lang="en-US" altLang="ko-KR" sz="4800" dirty="0"/>
              <a:t>-</a:t>
            </a:r>
            <a:r>
              <a:rPr lang="ko-KR" altLang="en-US" sz="4800" dirty="0"/>
              <a:t> </a:t>
            </a:r>
            <a:r>
              <a:rPr lang="ko-KR" altLang="en-US" sz="3200" dirty="0"/>
              <a:t>루즈벨트 국유림</a:t>
            </a:r>
            <a:endParaRPr lang="ko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A8AD-1B45-5CA0-3C81-3EB71CDFFF58}"/>
              </a:ext>
            </a:extLst>
          </p:cNvPr>
          <p:cNvSpPr txBox="1"/>
          <p:nvPr/>
        </p:nvSpPr>
        <p:spPr>
          <a:xfrm>
            <a:off x="7560523" y="5792364"/>
            <a:ext cx="306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</a:rPr>
              <a:t>작성자</a:t>
            </a:r>
            <a:r>
              <a:rPr lang="ko-KR" altLang="en-US" sz="2800" dirty="0"/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</a:t>
            </a:r>
            <a:r>
              <a:rPr lang="en-US" altLang="ko-KR" sz="2800" dirty="0"/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이소림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234EC-6AF5-63EB-D1AA-E7D877071DB2}"/>
              </a:ext>
            </a:extLst>
          </p:cNvPr>
          <p:cNvSpPr txBox="1"/>
          <p:nvPr/>
        </p:nvSpPr>
        <p:spPr>
          <a:xfrm>
            <a:off x="774441" y="298580"/>
            <a:ext cx="10543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안녕하세요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발표자 </a:t>
            </a:r>
            <a:r>
              <a:rPr lang="ko-KR" altLang="en-US" sz="2800" dirty="0" err="1">
                <a:solidFill>
                  <a:schemeClr val="bg1"/>
                </a:solidFill>
              </a:rPr>
              <a:t>이소림입니다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화면 공유하고 발표 시작하겠습니다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저는 지금부터 루즈벨트 국유림에서 자라고 있는 </a:t>
            </a:r>
            <a:r>
              <a:rPr lang="ko-KR" altLang="en-US" sz="2800" dirty="0" err="1">
                <a:solidFill>
                  <a:schemeClr val="bg1"/>
                </a:solidFill>
              </a:rPr>
              <a:t>폰데로사</a:t>
            </a:r>
            <a:r>
              <a:rPr lang="ko-KR" altLang="en-US" sz="2800" dirty="0">
                <a:solidFill>
                  <a:schemeClr val="bg1"/>
                </a:solidFill>
              </a:rPr>
              <a:t> 소나무의 생육환경 연구에 대한 발표를 하고자 합니다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2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413D6-C26C-0923-6C94-16623C9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48900-EC11-D9C2-898D-FABA3A11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800" b="0" i="0" dirty="0">
                <a:effectLst/>
                <a:latin typeface="Inter"/>
              </a:rPr>
              <a:t>원본 데이터</a:t>
            </a:r>
            <a:r>
              <a:rPr lang="en-US" altLang="ko-KR" sz="2800" b="0" i="0" dirty="0">
                <a:effectLst/>
                <a:latin typeface="Inter"/>
              </a:rPr>
              <a:t>(Data Fields)</a:t>
            </a:r>
          </a:p>
          <a:p>
            <a:pPr marL="0" indent="0" algn="l" fontAlgn="base">
              <a:buNone/>
            </a:pPr>
            <a:r>
              <a:rPr lang="en-US" altLang="ko-KR" b="1" i="0" dirty="0">
                <a:effectLst/>
                <a:latin typeface="inherit"/>
              </a:rPr>
              <a:t>- Elevation</a:t>
            </a:r>
            <a:r>
              <a:rPr lang="en-US" altLang="ko-KR" b="0" i="0" dirty="0">
                <a:effectLst/>
                <a:latin typeface="Inter"/>
              </a:rPr>
              <a:t> - Elevation in meters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Aspect</a:t>
            </a:r>
            <a:r>
              <a:rPr lang="en-US" altLang="ko-KR" b="0" i="0" dirty="0">
                <a:effectLst/>
                <a:latin typeface="Inter"/>
              </a:rPr>
              <a:t> - Aspect in degrees azimuth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Slope</a:t>
            </a:r>
            <a:r>
              <a:rPr lang="en-US" altLang="ko-KR" b="0" i="0" dirty="0">
                <a:effectLst/>
                <a:latin typeface="Inter"/>
              </a:rPr>
              <a:t> - Slope in degrees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Horizontal_Distance_To_Hydrology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surface water features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Vertical_Distance_To_Hydrology</a:t>
            </a:r>
            <a:r>
              <a:rPr lang="en-US" altLang="ko-KR" b="0" i="0" dirty="0">
                <a:effectLst/>
                <a:latin typeface="Inter"/>
              </a:rPr>
              <a:t> - Vert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surface water features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Horizontal_Distance_To_Roadways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roadway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Hillshade_9am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9am,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Hillshade_Noon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noon,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>
                <a:effectLst/>
                <a:latin typeface="inherit"/>
              </a:rPr>
              <a:t>Hillshade_3pm</a:t>
            </a:r>
            <a:r>
              <a:rPr lang="en-US" altLang="ko-KR" b="0" i="0" dirty="0">
                <a:effectLst/>
                <a:latin typeface="Inter"/>
              </a:rPr>
              <a:t> (0 to 255 index) - </a:t>
            </a:r>
            <a:r>
              <a:rPr lang="en-US" altLang="ko-KR" b="0" i="0" dirty="0" err="1">
                <a:effectLst/>
                <a:latin typeface="Inter"/>
              </a:rPr>
              <a:t>Hillshade</a:t>
            </a:r>
            <a:r>
              <a:rPr lang="en-US" altLang="ko-KR" b="0" i="0" dirty="0">
                <a:effectLst/>
                <a:latin typeface="Inter"/>
              </a:rPr>
              <a:t> index at 3pm, summer solstice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Horizontal_Distance_To_Fire_Points</a:t>
            </a:r>
            <a:r>
              <a:rPr lang="en-US" altLang="ko-KR" b="0" i="0" dirty="0">
                <a:effectLst/>
                <a:latin typeface="Inter"/>
              </a:rPr>
              <a:t> - </a:t>
            </a:r>
            <a:r>
              <a:rPr lang="en-US" altLang="ko-KR" b="0" i="0" dirty="0" err="1">
                <a:effectLst/>
                <a:latin typeface="Inter"/>
              </a:rPr>
              <a:t>Horz</a:t>
            </a:r>
            <a:r>
              <a:rPr lang="en-US" altLang="ko-KR" b="0" i="0" dirty="0">
                <a:effectLst/>
                <a:latin typeface="Inter"/>
              </a:rPr>
              <a:t> </a:t>
            </a:r>
            <a:r>
              <a:rPr lang="en-US" altLang="ko-KR" b="0" i="0" dirty="0" err="1">
                <a:effectLst/>
                <a:latin typeface="Inter"/>
              </a:rPr>
              <a:t>Dist</a:t>
            </a:r>
            <a:r>
              <a:rPr lang="en-US" altLang="ko-KR" b="0" i="0" dirty="0">
                <a:effectLst/>
                <a:latin typeface="Inter"/>
              </a:rPr>
              <a:t> to nearest wildfire ignition points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Wilderness_Area</a:t>
            </a:r>
            <a:r>
              <a:rPr lang="en-US" altLang="ko-KR" b="0" i="0" dirty="0">
                <a:effectLst/>
                <a:latin typeface="Inter"/>
              </a:rPr>
              <a:t> (4 binary columns, 0 = absence or 1 = presence) - Wilderness area designation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Soil_Type</a:t>
            </a:r>
            <a:r>
              <a:rPr lang="en-US" altLang="ko-KR" b="0" i="0" dirty="0">
                <a:effectLst/>
                <a:latin typeface="Inter"/>
              </a:rPr>
              <a:t> (40 binary columns, 0 = absence or 1 = presence) - Soil Type designation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- </a:t>
            </a:r>
            <a:r>
              <a:rPr lang="en-US" altLang="ko-KR" b="1" i="0" dirty="0" err="1">
                <a:effectLst/>
                <a:latin typeface="inherit"/>
              </a:rPr>
              <a:t>Cover_Type</a:t>
            </a:r>
            <a:r>
              <a:rPr lang="en-US" altLang="ko-KR" b="0" i="0" dirty="0">
                <a:effectLst/>
                <a:latin typeface="Inter"/>
              </a:rPr>
              <a:t> (7 types, integers 1 to 7) - Forest Cover Type designation</a:t>
            </a:r>
            <a:endParaRPr lang="en-US" altLang="ko-KR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3055C-BE51-998B-BA44-1A0CC24A674A}"/>
              </a:ext>
            </a:extLst>
          </p:cNvPr>
          <p:cNvSpPr txBox="1"/>
          <p:nvPr/>
        </p:nvSpPr>
        <p:spPr>
          <a:xfrm>
            <a:off x="5831633" y="1660849"/>
            <a:ext cx="5010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원본데이터에 대한 자세한 설명은 자료를 참고해 주시면 될 것 같습니다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A7ED-40C2-E23D-147B-51885D63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40C41-F3A5-C444-65AF-04F62900E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ko-KR" altLang="en-US" sz="2800" b="0" i="0" dirty="0">
                <a:effectLst/>
                <a:latin typeface="Inter"/>
              </a:rPr>
              <a:t>원본 데이터</a:t>
            </a:r>
            <a:r>
              <a:rPr lang="en-US" altLang="ko-KR" sz="2800" b="0" i="0" dirty="0">
                <a:effectLst/>
                <a:latin typeface="Inter"/>
              </a:rPr>
              <a:t>(Data Fields)</a:t>
            </a:r>
          </a:p>
          <a:p>
            <a:pPr algn="l" fontAlgn="base"/>
            <a:endParaRPr lang="en-US" altLang="ko-KR" b="1" i="0" dirty="0">
              <a:effectLst/>
              <a:latin typeface="Inter"/>
            </a:endParaRPr>
          </a:p>
          <a:p>
            <a:pPr algn="l" fontAlgn="base"/>
            <a:r>
              <a:rPr lang="en-US" altLang="ko-KR" b="1" i="0" dirty="0">
                <a:effectLst/>
                <a:latin typeface="Inter"/>
              </a:rPr>
              <a:t>The wilderness areas</a:t>
            </a:r>
          </a:p>
          <a:p>
            <a:pPr marL="0" indent="0" algn="l" fontAlgn="base">
              <a:buNone/>
            </a:pPr>
            <a:r>
              <a:rPr lang="en-US" altLang="ko-KR" b="0" i="0" dirty="0">
                <a:effectLst/>
                <a:latin typeface="Inter"/>
              </a:rPr>
              <a:t>1 - Rawah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2 - Neota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3 - Comanche Peak Wilderness Area</a:t>
            </a:r>
            <a:br>
              <a:rPr lang="en-US" altLang="ko-KR" b="0" i="0" dirty="0">
                <a:effectLst/>
                <a:latin typeface="Inter"/>
              </a:rPr>
            </a:br>
            <a:r>
              <a:rPr lang="en-US" altLang="ko-KR" b="0" i="0" dirty="0">
                <a:effectLst/>
                <a:latin typeface="Inter"/>
              </a:rPr>
              <a:t>4 - Cache la Poudre Wilderness Area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F8F98-F71A-E57E-7794-7DF778B1CC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b="1" i="0" dirty="0">
              <a:effectLst/>
              <a:latin typeface="inherit"/>
            </a:endParaRPr>
          </a:p>
          <a:p>
            <a:endParaRPr lang="en-US" altLang="ko-KR" b="1" dirty="0">
              <a:latin typeface="inherit"/>
            </a:endParaRPr>
          </a:p>
          <a:p>
            <a:r>
              <a:rPr lang="en-US" altLang="ko-KR" b="1" i="0" dirty="0">
                <a:effectLst/>
                <a:latin typeface="inherit"/>
              </a:rPr>
              <a:t>Cover_Type</a:t>
            </a:r>
            <a:r>
              <a:rPr lang="en-US" altLang="ko-KR" b="0" i="0" dirty="0">
                <a:effectLst/>
                <a:latin typeface="Inter"/>
              </a:rPr>
              <a:t> </a:t>
            </a:r>
          </a:p>
          <a:p>
            <a:pPr marL="0" indent="0">
              <a:buNone/>
            </a:pPr>
            <a:r>
              <a:rPr lang="en-US" altLang="ko-KR" b="0" i="0" dirty="0">
                <a:effectLst/>
                <a:latin typeface="Inter"/>
              </a:rPr>
              <a:t>1 - Spruce/Fir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2 - Lodgepole Pine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3 - Ponderosa Pine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4 - Cottonwood/Willow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5 - Aspen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6 - Douglas-fir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Inter"/>
              </a:rPr>
              <a:t>7 - Krummholz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94BD9A-6B00-AE88-0D9E-E2D6401974E8}"/>
              </a:ext>
            </a:extLst>
          </p:cNvPr>
          <p:cNvSpPr txBox="1"/>
          <p:nvPr/>
        </p:nvSpPr>
        <p:spPr>
          <a:xfrm>
            <a:off x="8201607" y="1418253"/>
            <a:ext cx="27245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</a:t>
            </a:r>
            <a:r>
              <a:rPr lang="ko-KR" altLang="en-US" sz="2800" dirty="0">
                <a:solidFill>
                  <a:schemeClr val="bg1"/>
                </a:solidFill>
              </a:rPr>
              <a:t>개 지역에 대하여 </a:t>
            </a:r>
            <a:r>
              <a:rPr lang="en-US" altLang="ko-KR" sz="2800" dirty="0">
                <a:solidFill>
                  <a:schemeClr val="bg1"/>
                </a:solidFill>
              </a:rPr>
              <a:t>7</a:t>
            </a:r>
            <a:r>
              <a:rPr lang="ko-KR" altLang="en-US" sz="2800" dirty="0">
                <a:solidFill>
                  <a:schemeClr val="bg1"/>
                </a:solidFill>
              </a:rPr>
              <a:t>종류의 나무 타입으로 분류하였습니다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2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0A7ED-40C2-E23D-147B-51885D63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40C41-F3A5-C444-65AF-04F62900E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38131"/>
            <a:ext cx="4754880" cy="4014029"/>
          </a:xfrm>
        </p:spPr>
        <p:txBody>
          <a:bodyPr>
            <a:noAutofit/>
          </a:bodyPr>
          <a:lstStyle/>
          <a:p>
            <a:pPr algn="l" fontAlgn="base"/>
            <a:r>
              <a:rPr lang="en-US" altLang="ko-KR" b="1" i="0" dirty="0" err="1">
                <a:effectLst/>
                <a:latin typeface="Inter"/>
              </a:rPr>
              <a:t>Soil_Type</a:t>
            </a:r>
            <a:endParaRPr lang="en-US" altLang="ko-KR" b="1" i="0" dirty="0"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altLang="ko-KR" sz="1200" b="0" i="0" dirty="0">
                <a:effectLst/>
                <a:latin typeface="Inter"/>
              </a:rPr>
              <a:t>1 Cathedral family - Rock outcrop complex, extremely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2 Vanet - Ratake families complex,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3 </a:t>
            </a:r>
            <a:r>
              <a:rPr lang="en-US" altLang="ko-KR" sz="1200" b="0" i="0" dirty="0" err="1">
                <a:effectLst/>
                <a:latin typeface="Inter"/>
              </a:rPr>
              <a:t>Haploborolis</a:t>
            </a:r>
            <a:r>
              <a:rPr lang="en-US" altLang="ko-KR" sz="1200" b="0" i="0" dirty="0">
                <a:effectLst/>
                <a:latin typeface="Inter"/>
              </a:rPr>
              <a:t>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4 Ratake family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5 Vanet family - Rock outcrop complex </a:t>
            </a:r>
            <a:r>
              <a:rPr lang="en-US" altLang="ko-KR" sz="1200" b="0" i="0" dirty="0" err="1">
                <a:effectLst/>
                <a:latin typeface="Inter"/>
              </a:rPr>
              <a:t>complex</a:t>
            </a:r>
            <a:r>
              <a:rPr lang="en-US" altLang="ko-KR" sz="1200" b="0" i="0" dirty="0">
                <a:effectLst/>
                <a:latin typeface="Inter"/>
              </a:rPr>
              <a:t>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6 Vanet - Wetmore families - Rock outcrop complex,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7 Gothic family.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8 Supervisor - Limber families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9 Troutville family,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10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- Catamount families - Rock outcrop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11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- Catamount families - Rock land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12 Legault family - Rock land complex,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13 Catamount family - Rock land - </a:t>
            </a:r>
            <a:r>
              <a:rPr lang="en-US" altLang="ko-KR" sz="1200" b="0" i="0" dirty="0" err="1">
                <a:effectLst/>
                <a:latin typeface="Inter"/>
              </a:rPr>
              <a:t>Bullwark</a:t>
            </a:r>
            <a:r>
              <a:rPr lang="en-US" altLang="ko-KR" sz="1200" b="0" i="0" dirty="0">
                <a:effectLst/>
                <a:latin typeface="Inter"/>
              </a:rPr>
              <a:t> family complex, rubbly.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14 </a:t>
            </a:r>
            <a:r>
              <a:rPr lang="en-US" altLang="ko-KR" sz="1200" b="0" i="0" dirty="0" err="1">
                <a:effectLst/>
                <a:latin typeface="Inter"/>
              </a:rPr>
              <a:t>Pachic</a:t>
            </a:r>
            <a:r>
              <a:rPr lang="en-US" altLang="ko-KR" sz="1200" b="0" i="0" dirty="0">
                <a:effectLst/>
                <a:latin typeface="Inter"/>
              </a:rPr>
              <a:t> </a:t>
            </a:r>
            <a:r>
              <a:rPr lang="en-US" altLang="ko-KR" sz="1200" b="0" i="0" dirty="0" err="1">
                <a:effectLst/>
                <a:latin typeface="Inter"/>
              </a:rPr>
              <a:t>Argiborolis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Aquolis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15 unspecified in the USFS Soil and ELU Survey.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16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Cryoborolis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17 </a:t>
            </a:r>
            <a:r>
              <a:rPr lang="en-US" altLang="ko-KR" sz="1200" b="0" i="0" dirty="0" err="1">
                <a:effectLst/>
                <a:latin typeface="Inter"/>
              </a:rPr>
              <a:t>Gateview</a:t>
            </a:r>
            <a:r>
              <a:rPr lang="en-US" altLang="ko-KR" sz="1200" b="0" i="0" dirty="0">
                <a:effectLst/>
                <a:latin typeface="Inter"/>
              </a:rPr>
              <a:t> family -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18 </a:t>
            </a:r>
            <a:r>
              <a:rPr lang="en-US" altLang="ko-KR" sz="1200" b="0" i="0" dirty="0" err="1">
                <a:effectLst/>
                <a:latin typeface="Inter"/>
              </a:rPr>
              <a:t>Rogert</a:t>
            </a:r>
            <a:r>
              <a:rPr lang="en-US" altLang="ko-KR" sz="1200" b="0" i="0" dirty="0">
                <a:effectLst/>
                <a:latin typeface="Inter"/>
              </a:rPr>
              <a:t> family, very stony.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19 Typic </a:t>
            </a:r>
            <a:r>
              <a:rPr lang="en-US" altLang="ko-KR" sz="1200" b="0" i="0" dirty="0" err="1">
                <a:effectLst/>
                <a:latin typeface="Inter"/>
              </a:rPr>
              <a:t>Cryaquolis</a:t>
            </a:r>
            <a:r>
              <a:rPr lang="en-US" altLang="ko-KR" sz="1200" b="0" i="0" dirty="0">
                <a:effectLst/>
                <a:latin typeface="Inter"/>
              </a:rPr>
              <a:t> - </a:t>
            </a:r>
            <a:r>
              <a:rPr lang="en-US" altLang="ko-KR" sz="1200" b="0" i="0" dirty="0" err="1">
                <a:effectLst/>
                <a:latin typeface="Inter"/>
              </a:rPr>
              <a:t>Borohemists</a:t>
            </a:r>
            <a:r>
              <a:rPr lang="en-US" altLang="ko-KR" sz="1200" b="0" i="0" dirty="0">
                <a:effectLst/>
                <a:latin typeface="Inter"/>
              </a:rPr>
              <a:t> complex.</a:t>
            </a:r>
            <a:br>
              <a:rPr lang="en-US" altLang="ko-KR" sz="1200" dirty="0"/>
            </a:br>
            <a:r>
              <a:rPr lang="en-US" altLang="ko-KR" sz="1200" b="0" i="0" dirty="0">
                <a:effectLst/>
                <a:latin typeface="Inter"/>
              </a:rPr>
              <a:t>20 Typic </a:t>
            </a:r>
            <a:r>
              <a:rPr lang="en-US" altLang="ko-KR" sz="1200" b="0" i="0" dirty="0" err="1">
                <a:effectLst/>
                <a:latin typeface="Inter"/>
              </a:rPr>
              <a:t>Cryaquepts</a:t>
            </a:r>
            <a:r>
              <a:rPr lang="en-US" altLang="ko-KR" sz="1200" b="0" i="0" dirty="0">
                <a:effectLst/>
                <a:latin typeface="Inter"/>
              </a:rPr>
              <a:t> - Typic </a:t>
            </a:r>
            <a:r>
              <a:rPr lang="en-US" altLang="ko-KR" sz="1200" b="0" i="0" dirty="0" err="1">
                <a:effectLst/>
                <a:latin typeface="Inter"/>
              </a:rPr>
              <a:t>Cryaquolls</a:t>
            </a:r>
            <a:r>
              <a:rPr lang="en-US" altLang="ko-KR" sz="1200" b="0" i="0" dirty="0">
                <a:effectLst/>
                <a:latin typeface="Inter"/>
              </a:rPr>
              <a:t> </a:t>
            </a:r>
            <a:r>
              <a:rPr lang="en-US" altLang="ko-KR" sz="1200" b="0" i="0" dirty="0" err="1">
                <a:effectLst/>
                <a:latin typeface="Inter"/>
              </a:rPr>
              <a:t>complex.</a:t>
            </a:r>
            <a:r>
              <a:rPr lang="en-US" altLang="ko-KR" sz="1200" b="1" i="0" dirty="0" err="1">
                <a:effectLst/>
                <a:latin typeface="Inter"/>
              </a:rPr>
              <a:t>Type</a:t>
            </a:r>
            <a:endParaRPr lang="en-US" altLang="ko-KR" sz="1200" b="0" i="0" dirty="0">
              <a:effectLst/>
              <a:latin typeface="Inter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F8F98-F71A-E57E-7794-7DF778B1C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680" y="2103120"/>
            <a:ext cx="5303520" cy="374904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b="0" i="0" dirty="0">
              <a:effectLst/>
              <a:latin typeface="Inter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4800" b="0" i="0" dirty="0">
                <a:effectLst/>
                <a:latin typeface="Inter"/>
              </a:rPr>
              <a:t>21 Typic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22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substratum, extremely </a:t>
            </a:r>
            <a:r>
              <a:rPr lang="en-US" altLang="ko-KR" sz="4800" b="0" i="0" dirty="0" err="1">
                <a:effectLst/>
                <a:latin typeface="Inter"/>
              </a:rPr>
              <a:t>bouldery</a:t>
            </a:r>
            <a:r>
              <a:rPr lang="en-US" altLang="ko-KR" sz="4800" b="0" i="0" dirty="0">
                <a:effectLst/>
                <a:latin typeface="Inter"/>
              </a:rPr>
              <a:t>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23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till substratum - Typic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24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25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warm,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26 </a:t>
            </a:r>
            <a:r>
              <a:rPr lang="en-US" altLang="ko-KR" sz="4800" b="0" i="0" dirty="0" err="1">
                <a:effectLst/>
                <a:latin typeface="Inter"/>
              </a:rPr>
              <a:t>Granile</a:t>
            </a:r>
            <a:r>
              <a:rPr lang="en-US" altLang="ko-KR" sz="4800" b="0" i="0" dirty="0">
                <a:effectLst/>
                <a:latin typeface="Inter"/>
              </a:rPr>
              <a:t> - Catamount families complex, very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27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family, warm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28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29 Como - Legault families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30 Como family - Rock land - Legault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31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Catamount families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32 Catamount family - Rock outcrop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33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Catamount families - Rock outcrop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34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Rock land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35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- Rock outcrop - </a:t>
            </a:r>
            <a:r>
              <a:rPr lang="en-US" altLang="ko-KR" sz="4800" b="0" i="0" dirty="0" err="1">
                <a:effectLst/>
                <a:latin typeface="Inter"/>
              </a:rPr>
              <a:t>Cryaquepts</a:t>
            </a:r>
            <a:r>
              <a:rPr lang="en-US" altLang="ko-KR" sz="4800" b="0" i="0" dirty="0">
                <a:effectLst/>
                <a:latin typeface="Inter"/>
              </a:rPr>
              <a:t> complex.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36 </a:t>
            </a:r>
            <a:r>
              <a:rPr lang="en-US" altLang="ko-KR" sz="4800" b="0" i="0" dirty="0" err="1">
                <a:effectLst/>
                <a:latin typeface="Inter"/>
              </a:rPr>
              <a:t>Bross</a:t>
            </a:r>
            <a:r>
              <a:rPr lang="en-US" altLang="ko-KR" sz="4800" b="0" i="0" dirty="0">
                <a:effectLst/>
                <a:latin typeface="Inter"/>
              </a:rPr>
              <a:t> family - Rock land -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37 Rock outcrop - </a:t>
            </a:r>
            <a:r>
              <a:rPr lang="en-US" altLang="ko-KR" sz="4800" b="0" i="0" dirty="0" err="1">
                <a:effectLst/>
                <a:latin typeface="Inter"/>
              </a:rPr>
              <a:t>Cryumbrepts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38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- Moran families - </a:t>
            </a:r>
            <a:r>
              <a:rPr lang="en-US" altLang="ko-KR" sz="4800" b="0" i="0" dirty="0" err="1">
                <a:effectLst/>
                <a:latin typeface="Inter"/>
              </a:rPr>
              <a:t>Cryaquolls</a:t>
            </a:r>
            <a:r>
              <a:rPr lang="en-US" altLang="ko-KR" sz="4800" b="0" i="0" dirty="0">
                <a:effectLst/>
                <a:latin typeface="Inter"/>
              </a:rPr>
              <a:t>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39 Moran family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</a:t>
            </a:r>
            <a:r>
              <a:rPr lang="en-US" altLang="ko-KR" sz="4800" b="0" i="0" dirty="0" err="1">
                <a:effectLst/>
                <a:latin typeface="Inter"/>
              </a:rPr>
              <a:t>Leighcan</a:t>
            </a:r>
            <a:r>
              <a:rPr lang="en-US" altLang="ko-KR" sz="4800" b="0" i="0" dirty="0">
                <a:effectLst/>
                <a:latin typeface="Inter"/>
              </a:rPr>
              <a:t> family complex, extremely stony.</a:t>
            </a:r>
            <a:br>
              <a:rPr lang="en-US" altLang="ko-KR" sz="4800" dirty="0"/>
            </a:br>
            <a:r>
              <a:rPr lang="en-US" altLang="ko-KR" sz="4800" b="0" i="0" dirty="0">
                <a:effectLst/>
                <a:latin typeface="Inter"/>
              </a:rPr>
              <a:t>40 Moran family - </a:t>
            </a:r>
            <a:r>
              <a:rPr lang="en-US" altLang="ko-KR" sz="4800" b="0" i="0" dirty="0" err="1">
                <a:effectLst/>
                <a:latin typeface="Inter"/>
              </a:rPr>
              <a:t>Cryorthents</a:t>
            </a:r>
            <a:r>
              <a:rPr lang="en-US" altLang="ko-KR" sz="4800" b="0" i="0" dirty="0">
                <a:effectLst/>
                <a:latin typeface="Inter"/>
              </a:rPr>
              <a:t> - Rock land complex, extremely stony</a:t>
            </a:r>
            <a:r>
              <a:rPr lang="en-US" altLang="ko-KR" sz="3000" b="0" i="0" dirty="0">
                <a:effectLst/>
                <a:latin typeface="Inter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6217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7A14F-6A6F-A1DA-94B4-907E09963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표본 선정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65940-2E7C-1E55-1EC5-16D1D93DBC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b="0" i="0" dirty="0">
                <a:effectLst/>
                <a:latin typeface="Inter"/>
              </a:rPr>
              <a:t>4</a:t>
            </a:r>
            <a:r>
              <a:rPr lang="ko-KR" altLang="en-US" b="0" i="0" dirty="0">
                <a:effectLst/>
                <a:latin typeface="Inter"/>
              </a:rPr>
              <a:t>개 지역 </a:t>
            </a:r>
            <a:r>
              <a:rPr lang="en-US" altLang="ko-KR" b="0" i="0" dirty="0">
                <a:effectLst/>
                <a:latin typeface="Inter"/>
              </a:rPr>
              <a:t>: Rawah/ Neota / Comanche Peak/ Cache la Poudre Wilderness Area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ko-KR" dirty="0">
                <a:latin typeface="Inter"/>
              </a:rPr>
              <a:t> 2</a:t>
            </a:r>
            <a:r>
              <a:rPr lang="ko-KR" altLang="en-US" dirty="0">
                <a:latin typeface="Inter"/>
              </a:rPr>
              <a:t>개 지역 </a:t>
            </a:r>
            <a:r>
              <a:rPr lang="en-US" altLang="ko-KR" dirty="0">
                <a:latin typeface="Inter"/>
              </a:rPr>
              <a:t>: </a:t>
            </a:r>
            <a:r>
              <a:rPr lang="en-US" altLang="ko-KR" b="0" i="0" dirty="0">
                <a:effectLst/>
                <a:latin typeface="Inter"/>
              </a:rPr>
              <a:t>Comanche Peak/ Cache la Poudre Wilderness Area</a:t>
            </a:r>
            <a:endParaRPr lang="en-US" altLang="ko-KR" dirty="0">
              <a:latin typeface="Inter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Inter"/>
              </a:rPr>
              <a:t>데이터 관측치 </a:t>
            </a:r>
            <a:r>
              <a:rPr lang="en-US" altLang="ko-KR" dirty="0">
                <a:latin typeface="Inter"/>
              </a:rPr>
              <a:t>: 581,012</a:t>
            </a:r>
            <a:r>
              <a:rPr lang="ko-KR" altLang="en-US" dirty="0">
                <a:latin typeface="Inter"/>
              </a:rPr>
              <a:t>개</a:t>
            </a:r>
            <a:r>
              <a:rPr lang="en-US" altLang="ko-KR" dirty="0">
                <a:latin typeface="Inter"/>
              </a:rPr>
              <a:t>(</a:t>
            </a:r>
            <a:r>
              <a:rPr lang="ko-KR" altLang="en-US" dirty="0">
                <a:latin typeface="Inter"/>
              </a:rPr>
              <a:t>원본</a:t>
            </a:r>
            <a:r>
              <a:rPr lang="en-US" altLang="ko-KR" dirty="0">
                <a:latin typeface="Inter"/>
              </a:rPr>
              <a:t>)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 데이터 관측치 </a:t>
            </a:r>
            <a:r>
              <a:rPr lang="en-US" altLang="ko-KR" dirty="0"/>
              <a:t>: 290,332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머신러닝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중복치</a:t>
            </a:r>
            <a:r>
              <a:rPr lang="en-US" altLang="ko-KR" dirty="0"/>
              <a:t>, </a:t>
            </a:r>
            <a:r>
              <a:rPr lang="ko-KR" altLang="en-US" dirty="0"/>
              <a:t>결측치 없음</a:t>
            </a:r>
            <a:endParaRPr lang="en-US" altLang="ko-KR" dirty="0"/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 이상치 제거하지 않음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A04E581B-ED71-3264-B1B1-82377A31D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8005" t="33606" r="5156" b="28829"/>
          <a:stretch>
            <a:fillRect/>
          </a:stretch>
        </p:blipFill>
        <p:spPr>
          <a:xfrm>
            <a:off x="961053" y="2074333"/>
            <a:ext cx="5057192" cy="392361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776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CC15D-00A1-DC8C-9FEF-A42FB50A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8F5B4A7E-70F7-D0EB-D010-7456571EB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1226" t="23106" r="11335" b="12855"/>
          <a:stretch>
            <a:fillRect/>
          </a:stretch>
        </p:blipFill>
        <p:spPr>
          <a:xfrm>
            <a:off x="1268963" y="1922106"/>
            <a:ext cx="9675845" cy="414279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075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784F4-7244-DF19-6897-A0D5D534B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10055352" cy="64008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가설</a:t>
            </a:r>
            <a:r>
              <a:rPr lang="en-US" altLang="ko-KR" sz="2800" dirty="0"/>
              <a:t>1. </a:t>
            </a:r>
            <a:r>
              <a:rPr lang="ko-KR" altLang="en-US" sz="2800" dirty="0"/>
              <a:t>폰데로사 소나무가 잘 자라는 높이</a:t>
            </a:r>
            <a:r>
              <a:rPr lang="en-US" altLang="ko-KR" sz="2800" dirty="0"/>
              <a:t>(</a:t>
            </a:r>
            <a:r>
              <a:rPr lang="ko-KR" altLang="en-US" sz="2800" dirty="0"/>
              <a:t>고도</a:t>
            </a:r>
            <a:r>
              <a:rPr lang="en-US" altLang="ko-KR" sz="2800" dirty="0"/>
              <a:t>)</a:t>
            </a:r>
            <a:r>
              <a:rPr lang="ko-KR" altLang="en-US" sz="2800" dirty="0"/>
              <a:t>가 있을 것이다</a:t>
            </a:r>
            <a:r>
              <a:rPr lang="en-US" altLang="ko-KR" sz="2800" dirty="0"/>
              <a:t>.</a:t>
            </a:r>
          </a:p>
        </p:txBody>
      </p:sp>
      <p:pic>
        <p:nvPicPr>
          <p:cNvPr id="18" name="Picture 25">
            <a:extLst>
              <a:ext uri="{FF2B5EF4-FFF2-40B4-BE49-F238E27FC236}">
                <a16:creationId xmlns:a16="http://schemas.microsoft.com/office/drawing/2014/main" id="{2D9675C8-2E26-C60A-6D9E-FF730E6C87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2719" t="30838" r="17497" b="12701"/>
          <a:stretch>
            <a:fillRect/>
          </a:stretch>
        </p:blipFill>
        <p:spPr>
          <a:xfrm>
            <a:off x="964291" y="2760943"/>
            <a:ext cx="5131709" cy="3200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74F9FE-C82C-753F-4967-49A61FA8426F}"/>
              </a:ext>
            </a:extLst>
          </p:cNvPr>
          <p:cNvSpPr/>
          <p:nvPr/>
        </p:nvSpPr>
        <p:spPr>
          <a:xfrm>
            <a:off x="1066800" y="4443728"/>
            <a:ext cx="3141306" cy="4603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7">
            <a:extLst>
              <a:ext uri="{FF2B5EF4-FFF2-40B4-BE49-F238E27FC236}">
                <a16:creationId xmlns:a16="http://schemas.microsoft.com/office/drawing/2014/main" id="{03C0C0BE-41F9-D8F3-A28F-488B117881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7067" t="30729" r="23916" b="24275"/>
          <a:stretch>
            <a:fillRect/>
          </a:stretch>
        </p:blipFill>
        <p:spPr>
          <a:xfrm>
            <a:off x="6473147" y="2797354"/>
            <a:ext cx="4754562" cy="31639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2982626-0DBA-B4E2-1E96-4FF11FDF238C}"/>
              </a:ext>
            </a:extLst>
          </p:cNvPr>
          <p:cNvSpPr/>
          <p:nvPr/>
        </p:nvSpPr>
        <p:spPr>
          <a:xfrm>
            <a:off x="6473147" y="5118643"/>
            <a:ext cx="3118722" cy="6849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/>
              <a:t>데이터 탐색 및 전처리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784F4-7244-DF19-6897-A0D5D534B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10055352" cy="64008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가설</a:t>
            </a:r>
            <a:r>
              <a:rPr lang="en-US" altLang="ko-KR" sz="2800" dirty="0"/>
              <a:t>2. </a:t>
            </a:r>
            <a:r>
              <a:rPr lang="ko-KR" altLang="en-US" sz="2800" dirty="0"/>
              <a:t>폰데로사 소나무가 잘 자라는 토양이 있을 것이다</a:t>
            </a:r>
            <a:r>
              <a:rPr lang="en-US" altLang="ko-KR" sz="2800" dirty="0"/>
              <a:t>.</a:t>
            </a:r>
          </a:p>
        </p:txBody>
      </p:sp>
      <p:pic>
        <p:nvPicPr>
          <p:cNvPr id="17" name="Picture 29">
            <a:extLst>
              <a:ext uri="{FF2B5EF4-FFF2-40B4-BE49-F238E27FC236}">
                <a16:creationId xmlns:a16="http://schemas.microsoft.com/office/drawing/2014/main" id="{64A6E422-7F44-1BA0-B13C-1AF757A7A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3092" t="40154" r="1050" b="23424"/>
          <a:stretch>
            <a:fillRect/>
          </a:stretch>
        </p:blipFill>
        <p:spPr>
          <a:xfrm>
            <a:off x="1069975" y="2820463"/>
            <a:ext cx="3352735" cy="307127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1">
            <a:extLst>
              <a:ext uri="{FF2B5EF4-FFF2-40B4-BE49-F238E27FC236}">
                <a16:creationId xmlns:a16="http://schemas.microsoft.com/office/drawing/2014/main" id="{513BEFE6-E231-FD34-4F03-C3F834D383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3135" t="17262" r="31233" b="35258"/>
          <a:stretch>
            <a:fillRect/>
          </a:stretch>
        </p:blipFill>
        <p:spPr>
          <a:xfrm>
            <a:off x="5103845" y="2755900"/>
            <a:ext cx="6186195" cy="34595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B95C0E-64F9-211C-8073-6213696ED40C}"/>
              </a:ext>
            </a:extLst>
          </p:cNvPr>
          <p:cNvSpPr/>
          <p:nvPr/>
        </p:nvSpPr>
        <p:spPr>
          <a:xfrm>
            <a:off x="5169159" y="4702629"/>
            <a:ext cx="926841" cy="13716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581EB-93B4-38FE-6452-BB64F228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3. </a:t>
            </a:r>
            <a:r>
              <a:rPr lang="ko-KR" altLang="en-US" sz="6000" dirty="0"/>
              <a:t>모델 학습 및 성능확인</a:t>
            </a:r>
          </a:p>
        </p:txBody>
      </p:sp>
    </p:spTree>
    <p:extLst>
      <p:ext uri="{BB962C8B-B14F-4D97-AF65-F5344CB8AC3E}">
        <p14:creationId xmlns:p14="http://schemas.microsoft.com/office/powerpoint/2010/main" val="121440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B8D87-6CCC-D441-76FD-64BF322A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7A14F-6A6F-A1DA-94B4-907E09963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타겟 데이터 비율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65940-2E7C-1E55-1EC5-16D1D93DBC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Yes : 0.123, No : 0.877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불균형 데이터</a:t>
            </a:r>
            <a:endParaRPr lang="en-US" altLang="ko-KR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/>
              <a:t> 불균형 데이터를 고려하여 모델 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 class_weight, </a:t>
            </a:r>
            <a:r>
              <a:rPr lang="en-US" altLang="ko-KR" dirty="0" err="1"/>
              <a:t>scale_pos_weight</a:t>
            </a:r>
            <a:r>
              <a:rPr lang="en-US" altLang="ko-KR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CC0125-4D6A-BF10-1543-2689EF9EB0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77" y="2174033"/>
            <a:ext cx="4869956" cy="37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8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A204D-0CE4-C332-3EE7-70ABDC42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E50E830-E31E-78E9-6CA8-5EFA86E02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14555"/>
              </p:ext>
            </p:extLst>
          </p:nvPr>
        </p:nvGraphicFramePr>
        <p:xfrm>
          <a:off x="1141445" y="3312367"/>
          <a:ext cx="10058400" cy="26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19540847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371577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9683505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8110324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370757943"/>
                    </a:ext>
                  </a:extLst>
                </a:gridCol>
              </a:tblGrid>
              <a:tr h="794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 평가지표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Decision </a:t>
                      </a:r>
                    </a:p>
                    <a:p>
                      <a:pPr algn="ctr" latinLnBrk="1"/>
                      <a:r>
                        <a:rPr lang="en-US" altLang="ko-KR" dirty="0"/>
                        <a:t>Tree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Random </a:t>
                      </a:r>
                    </a:p>
                    <a:p>
                      <a:pPr algn="ctr" latinLnBrk="1"/>
                      <a:r>
                        <a:rPr lang="en-US" altLang="ko-KR" dirty="0"/>
                        <a:t>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Gradient</a:t>
                      </a:r>
                    </a:p>
                    <a:p>
                      <a:pPr algn="ctr" latinLnBrk="1"/>
                      <a:r>
                        <a:rPr lang="en-US" altLang="ko-KR" dirty="0"/>
                        <a:t> Boosting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606128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034832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48027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56734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815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0656DD-B6B2-5774-69EC-BAA7F9EE0848}"/>
              </a:ext>
            </a:extLst>
          </p:cNvPr>
          <p:cNvSpPr txBox="1"/>
          <p:nvPr/>
        </p:nvSpPr>
        <p:spPr>
          <a:xfrm>
            <a:off x="1141444" y="2108718"/>
            <a:ext cx="9983755" cy="87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불균형 고려한 기초적 모델 분석 실시</a:t>
            </a:r>
            <a:r>
              <a:rPr lang="en-US" altLang="ko-KR" dirty="0"/>
              <a:t>(max_depth =20)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 평가지표를 우수성을 나타낸 </a:t>
            </a: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모델 선택</a:t>
            </a:r>
          </a:p>
        </p:txBody>
      </p:sp>
    </p:spTree>
    <p:extLst>
      <p:ext uri="{BB962C8B-B14F-4D97-AF65-F5344CB8AC3E}">
        <p14:creationId xmlns:p14="http://schemas.microsoft.com/office/powerpoint/2010/main" val="314360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437D-693A-05E0-FF19-FAC28E12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/>
              <a:t>목 차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794F0-8A57-B366-6B15-0B767736C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/>
              <a:t>1. </a:t>
            </a:r>
            <a:r>
              <a:rPr lang="ko-KR" altLang="en-US" sz="3600" dirty="0"/>
              <a:t>데이터 선정 이유 및 문제정의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2. </a:t>
            </a:r>
            <a:r>
              <a:rPr lang="ko-KR" altLang="en-US" sz="3600" dirty="0"/>
              <a:t>데이터 탐색 및 전처리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3. </a:t>
            </a:r>
            <a:r>
              <a:rPr lang="ko-KR" altLang="en-US" sz="3600" dirty="0"/>
              <a:t>모델 학습 및 성능확인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4. </a:t>
            </a:r>
            <a:r>
              <a:rPr lang="ko-KR" altLang="en-US" sz="3600" dirty="0"/>
              <a:t>모델 해석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5. </a:t>
            </a:r>
            <a:r>
              <a:rPr lang="ko-KR" altLang="en-US" sz="3600" dirty="0"/>
              <a:t>인사이트 도출 및 후속 연구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37BBD-1404-2F23-B24C-688D9A3BA658}"/>
              </a:ext>
            </a:extLst>
          </p:cNvPr>
          <p:cNvSpPr txBox="1"/>
          <p:nvPr/>
        </p:nvSpPr>
        <p:spPr>
          <a:xfrm>
            <a:off x="8229601" y="1179790"/>
            <a:ext cx="29889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이번 발표에 대한 목차입니다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60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DDCB-0486-47A7-E769-1D19593D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964B66-B736-ABCC-FE10-0B0E311BF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822" y="2109800"/>
            <a:ext cx="10055352" cy="952560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/>
                </a:solidFill>
              </a:rPr>
              <a:t>숲 조성 </a:t>
            </a:r>
            <a:r>
              <a:rPr lang="en-US" altLang="ko-KR" sz="1900" dirty="0">
                <a:solidFill>
                  <a:schemeClr val="tx1"/>
                </a:solidFill>
              </a:rPr>
              <a:t>: </a:t>
            </a:r>
            <a:r>
              <a:rPr lang="ko-KR" altLang="en-US" sz="1900" dirty="0">
                <a:solidFill>
                  <a:schemeClr val="tx1"/>
                </a:solidFill>
              </a:rPr>
              <a:t>많은 시간과 비용 발생 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solidFill>
                  <a:schemeClr val="tx1"/>
                </a:solidFill>
              </a:rPr>
              <a:t>Yes</a:t>
            </a:r>
            <a:r>
              <a:rPr lang="ko-KR" altLang="en-US" sz="1900" dirty="0">
                <a:solidFill>
                  <a:schemeClr val="tx1"/>
                </a:solidFill>
              </a:rPr>
              <a:t>라고 예측했는데 실제로는 </a:t>
            </a:r>
            <a:r>
              <a:rPr lang="en-US" altLang="ko-KR" sz="1900" dirty="0">
                <a:solidFill>
                  <a:schemeClr val="tx1"/>
                </a:solidFill>
              </a:rPr>
              <a:t>No</a:t>
            </a:r>
            <a:r>
              <a:rPr lang="ko-KR" altLang="en-US" sz="1900" dirty="0">
                <a:solidFill>
                  <a:schemeClr val="tx1"/>
                </a:solidFill>
              </a:rPr>
              <a:t>인 경우가 치명적인 오류라고 판단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0454E8-3BC0-3F47-606F-6A06CC13A3A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19" y="3429000"/>
            <a:ext cx="4382455" cy="28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FE862BA-9B5A-630A-A436-FC2B666FF0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87" y="3427451"/>
            <a:ext cx="4382454" cy="283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E6714F-3C83-1C41-6D20-25469E45DF96}"/>
              </a:ext>
            </a:extLst>
          </p:cNvPr>
          <p:cNvSpPr/>
          <p:nvPr/>
        </p:nvSpPr>
        <p:spPr>
          <a:xfrm>
            <a:off x="3018080" y="3579468"/>
            <a:ext cx="1199357" cy="942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7D8A19-D200-4BB7-4E15-08B366020BB4}"/>
              </a:ext>
            </a:extLst>
          </p:cNvPr>
          <p:cNvSpPr/>
          <p:nvPr/>
        </p:nvSpPr>
        <p:spPr>
          <a:xfrm>
            <a:off x="9095420" y="3579468"/>
            <a:ext cx="1199357" cy="942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68AEFC8-F4BD-1F7B-A886-51F7D87A4C51}"/>
              </a:ext>
            </a:extLst>
          </p:cNvPr>
          <p:cNvSpPr/>
          <p:nvPr/>
        </p:nvSpPr>
        <p:spPr>
          <a:xfrm>
            <a:off x="5488285" y="3860316"/>
            <a:ext cx="1397708" cy="156076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성능</a:t>
            </a:r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개선</a:t>
            </a:r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0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A204D-0CE4-C332-3EE7-70ABDC42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3. </a:t>
            </a:r>
            <a:r>
              <a:rPr lang="ko-KR" altLang="en-US" sz="4800" dirty="0"/>
              <a:t>모델 학습 및 성능확인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656DD-B6B2-5774-69EC-BAA7F9EE0848}"/>
              </a:ext>
            </a:extLst>
          </p:cNvPr>
          <p:cNvSpPr txBox="1"/>
          <p:nvPr/>
        </p:nvSpPr>
        <p:spPr>
          <a:xfrm>
            <a:off x="1141444" y="2108718"/>
            <a:ext cx="998375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모델의 성능 개선 </a:t>
            </a:r>
            <a:r>
              <a:rPr lang="en-US" altLang="ko-KR" dirty="0"/>
              <a:t>(</a:t>
            </a:r>
            <a:r>
              <a:rPr lang="ko-KR" altLang="en-US" dirty="0"/>
              <a:t>베이지안 튜닝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일반화 성능확인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7BA4559-C3EE-1E55-8048-C32432147A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911910"/>
              </p:ext>
            </p:extLst>
          </p:nvPr>
        </p:nvGraphicFramePr>
        <p:xfrm>
          <a:off x="1349828" y="3429000"/>
          <a:ext cx="9352384" cy="2636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096">
                  <a:extLst>
                    <a:ext uri="{9D8B030D-6E8A-4147-A177-3AD203B41FA5}">
                      <a16:colId xmlns:a16="http://schemas.microsoft.com/office/drawing/2014/main" val="2195408478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371577510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96835053"/>
                    </a:ext>
                  </a:extLst>
                </a:gridCol>
                <a:gridCol w="2338096">
                  <a:extLst>
                    <a:ext uri="{9D8B030D-6E8A-4147-A177-3AD203B41FA5}">
                      <a16:colId xmlns:a16="http://schemas.microsoft.com/office/drawing/2014/main" val="2281103241"/>
                    </a:ext>
                  </a:extLst>
                </a:gridCol>
              </a:tblGrid>
              <a:tr h="794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 평가지표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개선 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검증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개선 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검증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 </a:t>
                      </a:r>
                      <a:r>
                        <a:rPr lang="ko-KR" altLang="en-US" dirty="0"/>
                        <a:t>테스트 데이터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606128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034832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Precision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848027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Recall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56734"/>
                  </a:ext>
                </a:extLst>
              </a:tr>
              <a:tr h="460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F1-score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481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41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82F69-A01A-A7BF-BF2D-52B400AD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4. </a:t>
            </a:r>
            <a:r>
              <a:rPr lang="ko-KR" altLang="en-US" sz="6000" dirty="0"/>
              <a:t>모델 해석</a:t>
            </a:r>
          </a:p>
        </p:txBody>
      </p:sp>
    </p:spTree>
    <p:extLst>
      <p:ext uri="{BB962C8B-B14F-4D97-AF65-F5344CB8AC3E}">
        <p14:creationId xmlns:p14="http://schemas.microsoft.com/office/powerpoint/2010/main" val="3469044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09538-7FE6-CAEB-8CB5-FE28F007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719C7-A467-9129-CCEB-1D4ACAC60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1121" y="2014194"/>
            <a:ext cx="2842104" cy="37490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폰데로사 소나무 생육환경에 대한 특성 중요도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Area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Elevation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 err="1">
                <a:solidFill>
                  <a:schemeClr val="tx2"/>
                </a:solidFill>
              </a:rPr>
              <a:t>Soil_Type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9E4AEF7B-C43D-D7DB-5CA3-C0574192C8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6096" t="32434" r="818" b="21943"/>
          <a:stretch>
            <a:fillRect/>
          </a:stretch>
        </p:blipFill>
        <p:spPr>
          <a:xfrm>
            <a:off x="4055527" y="2014193"/>
            <a:ext cx="7254335" cy="40320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5FFDD-C9FE-3361-2465-F176D3384EDD}"/>
              </a:ext>
            </a:extLst>
          </p:cNvPr>
          <p:cNvSpPr txBox="1"/>
          <p:nvPr/>
        </p:nvSpPr>
        <p:spPr>
          <a:xfrm>
            <a:off x="6782732" y="4114799"/>
            <a:ext cx="406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지역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토양유형</a:t>
            </a:r>
          </a:p>
        </p:txBody>
      </p:sp>
    </p:spTree>
    <p:extLst>
      <p:ext uri="{BB962C8B-B14F-4D97-AF65-F5344CB8AC3E}">
        <p14:creationId xmlns:p14="http://schemas.microsoft.com/office/powerpoint/2010/main" val="104415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49A75-C128-5373-8BC3-00F49B4C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3DD79-82DE-ED73-9B9B-A0F2627E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972" y="2014194"/>
            <a:ext cx="3051110" cy="3749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가설</a:t>
            </a:r>
            <a:r>
              <a:rPr lang="en-US" altLang="ko-KR" sz="2400" dirty="0">
                <a:solidFill>
                  <a:schemeClr val="tx2"/>
                </a:solidFill>
              </a:rPr>
              <a:t>1. </a:t>
            </a:r>
            <a:r>
              <a:rPr lang="ko-KR" altLang="en-US" sz="2400" dirty="0">
                <a:solidFill>
                  <a:schemeClr val="tx2"/>
                </a:solidFill>
              </a:rPr>
              <a:t>폰데로사 소나무가 잘 자라는 높이</a:t>
            </a:r>
            <a:r>
              <a:rPr lang="en-US" altLang="ko-KR" sz="2400" dirty="0">
                <a:solidFill>
                  <a:schemeClr val="tx2"/>
                </a:solidFill>
              </a:rPr>
              <a:t>(</a:t>
            </a:r>
            <a:r>
              <a:rPr lang="ko-KR" altLang="en-US" sz="2400" dirty="0">
                <a:solidFill>
                  <a:schemeClr val="tx2"/>
                </a:solidFill>
              </a:rPr>
              <a:t>고도</a:t>
            </a:r>
            <a:r>
              <a:rPr lang="en-US" altLang="ko-KR" sz="2400" dirty="0">
                <a:solidFill>
                  <a:schemeClr val="tx2"/>
                </a:solidFill>
              </a:rPr>
              <a:t>)</a:t>
            </a:r>
            <a:r>
              <a:rPr lang="ko-KR" altLang="en-US" sz="2400" dirty="0">
                <a:solidFill>
                  <a:schemeClr val="tx2"/>
                </a:solidFill>
              </a:rPr>
              <a:t>가 있을 것이다</a:t>
            </a:r>
            <a:r>
              <a:rPr lang="en-US" altLang="ko-KR" sz="2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2100m ~ 2500m</a:t>
            </a:r>
            <a:r>
              <a:rPr lang="ko-KR" altLang="en-US" sz="2400" dirty="0">
                <a:solidFill>
                  <a:schemeClr val="tx2"/>
                </a:solidFill>
              </a:rPr>
              <a:t>까지의 높이</a:t>
            </a:r>
            <a:endParaRPr lang="en-US" altLang="ko-KR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400" dirty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CCB27A8F-5855-2F3A-790C-EE2494F190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2929" t="21306" r="1317" b="20009"/>
          <a:stretch>
            <a:fillRect/>
          </a:stretch>
        </p:blipFill>
        <p:spPr>
          <a:xfrm>
            <a:off x="4519126" y="1670828"/>
            <a:ext cx="6958250" cy="44593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FC6E32-C672-0450-9B56-7C0E29328FF7}"/>
              </a:ext>
            </a:extLst>
          </p:cNvPr>
          <p:cNvSpPr/>
          <p:nvPr/>
        </p:nvSpPr>
        <p:spPr>
          <a:xfrm>
            <a:off x="5411755" y="3042428"/>
            <a:ext cx="1791478" cy="147358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49A75-C128-5373-8BC3-00F49B4C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4. </a:t>
            </a:r>
            <a:r>
              <a:rPr lang="ko-KR" altLang="en-US" sz="4800" dirty="0"/>
              <a:t>모델 해석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3DD79-82DE-ED73-9B9B-A0F2627E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972" y="2014194"/>
            <a:ext cx="3051110" cy="374904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/>
                </a:solidFill>
              </a:rPr>
              <a:t>가설</a:t>
            </a:r>
            <a:r>
              <a:rPr lang="en-US" altLang="ko-KR" sz="2400" dirty="0">
                <a:solidFill>
                  <a:schemeClr val="tx2"/>
                </a:solidFill>
              </a:rPr>
              <a:t>2. </a:t>
            </a:r>
            <a:r>
              <a:rPr lang="ko-KR" altLang="en-US" sz="2400" dirty="0">
                <a:solidFill>
                  <a:schemeClr val="tx2"/>
                </a:solidFill>
              </a:rPr>
              <a:t>폰데로사 소나무가 잘 자라는 토양이 있을 것이다</a:t>
            </a:r>
            <a:r>
              <a:rPr lang="en-US" altLang="ko-KR" sz="2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2400" dirty="0">
                <a:solidFill>
                  <a:schemeClr val="tx2"/>
                </a:solidFill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Type 4(</a:t>
            </a:r>
            <a:r>
              <a:rPr lang="en-US" altLang="ko-KR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Ratake family)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, Type2(</a:t>
            </a:r>
            <a:r>
              <a:rPr lang="en-US" altLang="ko-KR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Vanet - Ratake families)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의 토양</a:t>
            </a:r>
            <a:endParaRPr lang="en-US" altLang="ko-KR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400" dirty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EE8191D4-1360-692D-44D6-FA7D33415E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75631" t="23856" r="1762" b="21971"/>
          <a:stretch>
            <a:fillRect/>
          </a:stretch>
        </p:blipFill>
        <p:spPr>
          <a:xfrm>
            <a:off x="4382296" y="1735494"/>
            <a:ext cx="7075696" cy="44799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DA7EA0-9806-33A6-35AE-A4E9D2537BC1}"/>
              </a:ext>
            </a:extLst>
          </p:cNvPr>
          <p:cNvSpPr/>
          <p:nvPr/>
        </p:nvSpPr>
        <p:spPr>
          <a:xfrm>
            <a:off x="6270171" y="3666931"/>
            <a:ext cx="550506" cy="50385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0C52116-7123-FAB8-15A6-9534997DD183}"/>
              </a:ext>
            </a:extLst>
          </p:cNvPr>
          <p:cNvSpPr/>
          <p:nvPr/>
        </p:nvSpPr>
        <p:spPr>
          <a:xfrm>
            <a:off x="7225004" y="3676262"/>
            <a:ext cx="550506" cy="50385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6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82F69-A01A-A7BF-BF2D-52B400AD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6000" dirty="0"/>
              <a:t>5. </a:t>
            </a:r>
            <a:r>
              <a:rPr lang="ko-KR" altLang="en-US" sz="6000" dirty="0"/>
              <a:t>인사이트 도출 및 </a:t>
            </a:r>
            <a:br>
              <a:rPr lang="en-US" altLang="ko-KR" sz="6000" dirty="0"/>
            </a:br>
            <a:r>
              <a:rPr lang="ko-KR" altLang="en-US" sz="6000" dirty="0"/>
              <a:t>후속 연구</a:t>
            </a:r>
          </a:p>
        </p:txBody>
      </p:sp>
    </p:spTree>
    <p:extLst>
      <p:ext uri="{BB962C8B-B14F-4D97-AF65-F5344CB8AC3E}">
        <p14:creationId xmlns:p14="http://schemas.microsoft.com/office/powerpoint/2010/main" val="41150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F1C6-A614-ADEE-C396-628EF28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인사이트 도출 및 후속 연구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90DBA-DFEE-4D33-D0E1-A716EAD8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/>
              </a:rPr>
              <a:t>(Q) </a:t>
            </a:r>
            <a:r>
              <a:rPr lang="ko-KR" altLang="en-US" sz="2000" dirty="0">
                <a:latin typeface="Inter"/>
              </a:rPr>
              <a:t>나무들의 생육환경 연구를 통해서 숲의 다양성을 유지할 수 있지 않을까</a:t>
            </a:r>
            <a:r>
              <a:rPr lang="en-US" altLang="ko-KR" sz="2000" dirty="0">
                <a:latin typeface="Inter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/>
              </a:rPr>
              <a:t>폰데로사 소나무의 생육환경에 대한 연구를 진행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Inter"/>
              </a:rPr>
              <a:t> 루즈벨트 국유림 </a:t>
            </a:r>
            <a:r>
              <a:rPr lang="en-US" altLang="ko-KR" dirty="0">
                <a:latin typeface="Inter"/>
              </a:rPr>
              <a:t>: </a:t>
            </a:r>
            <a:r>
              <a:rPr lang="en-US" altLang="ko-KR" b="0" i="0" dirty="0">
                <a:effectLst/>
                <a:latin typeface="Inter"/>
              </a:rPr>
              <a:t>Comanche Peak/ Cache la Poudre Wilderness Area</a:t>
            </a: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dirty="0">
                <a:solidFill>
                  <a:schemeClr val="tx2"/>
                </a:solidFill>
              </a:rPr>
              <a:t> </a:t>
            </a:r>
            <a:r>
              <a:rPr lang="en-US" altLang="ko-KR" sz="1800" dirty="0"/>
              <a:t>2000m~2800m</a:t>
            </a:r>
            <a:r>
              <a:rPr lang="ko-KR" altLang="en-US" dirty="0"/>
              <a:t>이하까지 생존가능</a:t>
            </a:r>
            <a:endParaRPr lang="en-US" altLang="ko-KR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800" dirty="0"/>
              <a:t> 2100m ~ 2500m</a:t>
            </a:r>
            <a:r>
              <a:rPr lang="ko-KR" altLang="en-US" sz="1800" dirty="0"/>
              <a:t>까지의 높이를 가장 선호</a:t>
            </a:r>
            <a:endParaRPr lang="en-US" altLang="ko-KR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 Soil_Type(1, 2, 3, 4, 5, 6, 10, 11, 12, 14, 16, 17)</a:t>
            </a:r>
            <a:r>
              <a:rPr lang="ko-KR" altLang="en-US" dirty="0"/>
              <a:t>에서 생존 가능</a:t>
            </a:r>
            <a:endParaRPr lang="en-US" altLang="ko-KR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800" dirty="0">
                <a:latin typeface="+mj-ea"/>
                <a:ea typeface="+mj-ea"/>
              </a:rPr>
              <a:t> Type2(</a:t>
            </a:r>
            <a:r>
              <a:rPr lang="en-US" altLang="ko-KR" sz="1800" i="0" dirty="0">
                <a:effectLst/>
                <a:latin typeface="+mj-ea"/>
                <a:ea typeface="+mj-ea"/>
              </a:rPr>
              <a:t>Vanet - Ratake families),</a:t>
            </a:r>
            <a:r>
              <a:rPr lang="en-US" altLang="ko-KR" sz="1800" dirty="0">
                <a:latin typeface="+mj-ea"/>
                <a:ea typeface="+mj-ea"/>
              </a:rPr>
              <a:t> Type 4(</a:t>
            </a:r>
            <a:r>
              <a:rPr lang="en-US" altLang="ko-KR" sz="1800" i="0" dirty="0">
                <a:effectLst/>
                <a:latin typeface="+mj-ea"/>
                <a:ea typeface="+mj-ea"/>
              </a:rPr>
              <a:t>Ratake family)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의 토양 선호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In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29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F1C6-A614-ADEE-C396-628EF28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5. </a:t>
            </a:r>
            <a:r>
              <a:rPr lang="ko-KR" altLang="en-US" sz="4800" dirty="0"/>
              <a:t>인사이트 도출 및 후속 연구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90DBA-DFEE-4D33-D0E1-A716EAD8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/>
              </a:rPr>
              <a:t>(Q) </a:t>
            </a:r>
            <a:r>
              <a:rPr lang="ko-KR" altLang="en-US" sz="2000" dirty="0">
                <a:latin typeface="Inter"/>
              </a:rPr>
              <a:t>나무들의 생육환경 연구를 통해서 숲의 다양성을 유지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/>
              </a:rPr>
              <a:t>추가적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루즈벨트 국유림 </a:t>
            </a:r>
            <a:r>
              <a:rPr lang="en-US" altLang="ko-KR" sz="2000" dirty="0">
                <a:latin typeface="Inter"/>
              </a:rPr>
              <a:t>: </a:t>
            </a:r>
            <a:r>
              <a:rPr lang="ko-KR" altLang="en-US" sz="2000" dirty="0">
                <a:latin typeface="Inter"/>
              </a:rPr>
              <a:t>미송</a:t>
            </a:r>
            <a:r>
              <a:rPr lang="en-US" altLang="ko-KR" sz="2000" dirty="0">
                <a:latin typeface="Inter"/>
              </a:rPr>
              <a:t>, </a:t>
            </a:r>
            <a:r>
              <a:rPr lang="ko-KR" altLang="en-US" sz="2000" dirty="0">
                <a:latin typeface="Inter"/>
              </a:rPr>
              <a:t>사시나무와 같은 다른 수종을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우리나라 데이터 </a:t>
            </a:r>
            <a:r>
              <a:rPr lang="en-US" altLang="ko-KR" sz="2000" dirty="0">
                <a:latin typeface="Inter"/>
              </a:rPr>
              <a:t>: </a:t>
            </a:r>
            <a:r>
              <a:rPr lang="ko-KR" altLang="en-US" sz="2000" dirty="0">
                <a:latin typeface="Inter"/>
              </a:rPr>
              <a:t>구상나무에 대한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Inter"/>
              </a:rPr>
              <a:t> 과거 기후데이터를 추가하여 다른 지역과 비교 연구</a:t>
            </a: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000" dirty="0">
                <a:latin typeface="Inter"/>
              </a:rPr>
              <a:t> 미래의 생육환경</a:t>
            </a:r>
            <a:r>
              <a:rPr lang="en-US" altLang="ko-KR" sz="2000" dirty="0">
                <a:latin typeface="Inter"/>
              </a:rPr>
              <a:t>(</a:t>
            </a:r>
            <a:r>
              <a:rPr lang="ko-KR" altLang="en-US" sz="2000" dirty="0">
                <a:latin typeface="Inter"/>
              </a:rPr>
              <a:t>기후변화 예측 데이터</a:t>
            </a:r>
            <a:r>
              <a:rPr lang="en-US" altLang="ko-KR" sz="2000" dirty="0">
                <a:latin typeface="Inter"/>
              </a:rPr>
              <a:t>)</a:t>
            </a:r>
            <a:r>
              <a:rPr lang="ko-KR" altLang="en-US" sz="2000" dirty="0">
                <a:latin typeface="Inter"/>
              </a:rPr>
              <a:t>까지 고려하여 산림조성 </a:t>
            </a:r>
            <a:r>
              <a:rPr lang="ko-KR" altLang="en-US" sz="2000" dirty="0"/>
              <a:t>계획수립 및 의사결정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000" dirty="0"/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2000" dirty="0">
              <a:latin typeface="Inte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Inte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23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06205-89B0-A75D-ED5C-E138218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72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C57DD-0F6F-552C-99F5-AAC6BCD2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/>
              <a:t>1. </a:t>
            </a:r>
            <a:r>
              <a:rPr lang="ko-KR" altLang="en-US" sz="6000" dirty="0"/>
              <a:t>데이터 선정 이유 및 </a:t>
            </a:r>
            <a:br>
              <a:rPr lang="en-US" altLang="ko-KR" sz="6000" dirty="0"/>
            </a:br>
            <a:r>
              <a:rPr lang="ko-KR" altLang="en-US" sz="6000" dirty="0"/>
              <a:t>문제정의</a:t>
            </a:r>
          </a:p>
        </p:txBody>
      </p:sp>
    </p:spTree>
    <p:extLst>
      <p:ext uri="{BB962C8B-B14F-4D97-AF65-F5344CB8AC3E}">
        <p14:creationId xmlns:p14="http://schemas.microsoft.com/office/powerpoint/2010/main" val="122169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CD6F-5E15-89E1-8929-65772F81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EAD8774-E112-66D5-92C3-B7C3621437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200" dirty="0"/>
              <a:t>구상나무</a:t>
            </a:r>
            <a:r>
              <a:rPr lang="en-US" altLang="ko-KR" sz="2800" dirty="0"/>
              <a:t>(Korea</a:t>
            </a:r>
            <a:r>
              <a:rPr lang="ko-KR" altLang="en-US" sz="2800" dirty="0"/>
              <a:t> </a:t>
            </a:r>
            <a:r>
              <a:rPr lang="en-US" altLang="ko-KR" sz="2800" dirty="0"/>
              <a:t>Fir)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2013</a:t>
            </a:r>
            <a:r>
              <a:rPr lang="ko-KR" altLang="en-US" dirty="0"/>
              <a:t>년 한라산 집단고사 이후 현재 지리산에서 집단 고사 빠르게 진행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집단 고사 원인 </a:t>
            </a:r>
            <a:r>
              <a:rPr lang="en-US" altLang="ko-KR" dirty="0"/>
              <a:t>: </a:t>
            </a:r>
            <a:r>
              <a:rPr lang="ko-KR" altLang="en-US" dirty="0"/>
              <a:t>기후 변화로 추정 </a:t>
            </a:r>
            <a:r>
              <a:rPr lang="en-US" altLang="ko-KR" dirty="0"/>
              <a:t>(</a:t>
            </a:r>
            <a:r>
              <a:rPr lang="ko-KR" altLang="en-US" dirty="0"/>
              <a:t>적설량 부족으로 인한 고산지역의 건조현상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구상나무숲 회복을 위한 계획 진행 </a:t>
            </a:r>
            <a:r>
              <a:rPr lang="en-US" altLang="ko-KR" dirty="0"/>
              <a:t>(</a:t>
            </a:r>
            <a:r>
              <a:rPr lang="ko-KR" altLang="en-US" dirty="0"/>
              <a:t>금원산</a:t>
            </a:r>
            <a:r>
              <a:rPr lang="en-US" altLang="ko-KR" dirty="0"/>
              <a:t> </a:t>
            </a:r>
            <a:r>
              <a:rPr lang="ko-KR" altLang="en-US" dirty="0"/>
              <a:t>복원시험지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22E69B-9E86-65B4-9A1A-BD79BE740DD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66801" y="2103439"/>
            <a:ext cx="51007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 사진은 크리스마스 나무로 유명한 우리나라의 고유수종 구상나무 입니다</a:t>
            </a:r>
            <a:r>
              <a:rPr lang="en-US" altLang="ko-KR" sz="3200" dirty="0">
                <a:solidFill>
                  <a:schemeClr val="bg1"/>
                </a:solidFill>
              </a:rPr>
              <a:t>. </a:t>
            </a:r>
            <a:r>
              <a:rPr lang="ko-KR" altLang="en-US" sz="3200" dirty="0">
                <a:solidFill>
                  <a:schemeClr val="bg1"/>
                </a:solidFill>
              </a:rPr>
              <a:t>기후변화로 인해서 </a:t>
            </a:r>
            <a:r>
              <a:rPr lang="en-US" altLang="ko-KR" sz="3200" dirty="0">
                <a:solidFill>
                  <a:schemeClr val="bg1"/>
                </a:solidFill>
              </a:rPr>
              <a:t>2013</a:t>
            </a:r>
            <a:r>
              <a:rPr lang="ko-KR" altLang="en-US" sz="3200" dirty="0">
                <a:solidFill>
                  <a:schemeClr val="bg1"/>
                </a:solidFill>
              </a:rPr>
              <a:t>년 부터 집단고사가 진행되고 있고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현재 구상나무숲 복원을 위한 노력을 하고 있습니다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7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24C3-746B-1ADC-96F7-AD2730F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45824-55FC-6227-064D-93E4CDD8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문제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82829-DF19-1C3A-8712-90B96E1A83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bg1"/>
                </a:solidFill>
              </a:rPr>
              <a:t>기후 변화 등으로 인하여 자연스럽게 자라던 나무들에게 인위적인 도움이 점점 필요해지고 있고</a:t>
            </a:r>
            <a:r>
              <a:rPr lang="en-US" altLang="ko-KR" sz="2600" dirty="0">
                <a:solidFill>
                  <a:schemeClr val="bg1"/>
                </a:solidFill>
              </a:rPr>
              <a:t>, </a:t>
            </a:r>
            <a:r>
              <a:rPr lang="ko-KR" altLang="en-US" sz="2600" dirty="0">
                <a:solidFill>
                  <a:schemeClr val="bg1"/>
                </a:solidFill>
              </a:rPr>
              <a:t>제대로 도와주기 위해서는 각 나무의 생육 환경에 대한 선행연구가 필요한 상황입니다</a:t>
            </a:r>
            <a:r>
              <a:rPr lang="en-US" altLang="ko-KR" sz="2600" dirty="0">
                <a:solidFill>
                  <a:schemeClr val="bg1"/>
                </a:solidFill>
              </a:rPr>
              <a:t>. </a:t>
            </a:r>
            <a:r>
              <a:rPr lang="ko-KR" altLang="en-US" sz="2600" dirty="0">
                <a:solidFill>
                  <a:schemeClr val="bg1"/>
                </a:solidFill>
              </a:rPr>
              <a:t>우리나라 자료면 더 </a:t>
            </a:r>
            <a:r>
              <a:rPr lang="ko-KR" altLang="en-US" sz="2600" dirty="0" err="1">
                <a:solidFill>
                  <a:schemeClr val="bg1"/>
                </a:solidFill>
              </a:rPr>
              <a:t>좋았겠지만</a:t>
            </a:r>
            <a:r>
              <a:rPr lang="en-US" altLang="ko-KR" sz="2600" dirty="0">
                <a:solidFill>
                  <a:schemeClr val="bg1"/>
                </a:solidFill>
              </a:rPr>
              <a:t>, </a:t>
            </a:r>
            <a:r>
              <a:rPr lang="ko-KR" altLang="en-US" sz="2600" dirty="0">
                <a:solidFill>
                  <a:schemeClr val="bg1"/>
                </a:solidFill>
              </a:rPr>
              <a:t>이번 연구에서는 </a:t>
            </a:r>
            <a:endParaRPr lang="en-US" altLang="ko-KR" sz="26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A3FA86-9A95-6B22-DDF9-2778EAD75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데이터 선정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ABDC88-6F93-83AA-4145-A80F1206F1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우리나라 자료면 더 </a:t>
            </a:r>
            <a:r>
              <a:rPr lang="ko-KR" altLang="en-US" sz="2400" dirty="0" err="1">
                <a:solidFill>
                  <a:schemeClr val="bg1"/>
                </a:solidFill>
              </a:rPr>
              <a:t>좋았겠지만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이번 연구에서는 </a:t>
            </a:r>
            <a:r>
              <a:rPr lang="ko-KR" altLang="en-US" sz="2200" dirty="0">
                <a:solidFill>
                  <a:schemeClr val="bg1"/>
                </a:solidFill>
              </a:rPr>
              <a:t>콜로라도 루즈벨트 국유림 </a:t>
            </a:r>
            <a:r>
              <a:rPr lang="en-US" altLang="ko-KR" sz="2200" dirty="0">
                <a:solidFill>
                  <a:schemeClr val="bg1"/>
                </a:solidFill>
              </a:rPr>
              <a:t>4</a:t>
            </a:r>
            <a:r>
              <a:rPr lang="ko-KR" altLang="en-US" sz="2200" dirty="0">
                <a:solidFill>
                  <a:schemeClr val="bg1"/>
                </a:solidFill>
              </a:rPr>
              <a:t>개 지역에서 생장하고 있는 나무에 대한 데이터를 이용하여 연구를 진행하고자 합니다</a:t>
            </a:r>
            <a:r>
              <a:rPr lang="en-US" altLang="ko-KR" sz="2200" dirty="0">
                <a:solidFill>
                  <a:schemeClr val="bg1"/>
                </a:solidFill>
              </a:rPr>
              <a:t>.</a:t>
            </a:r>
            <a:endParaRPr lang="en-US" altLang="ko-KR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384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3726-B971-463F-E1AD-AC88A783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77005-B30D-5541-C704-9F38A9426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4857" y="2074334"/>
            <a:ext cx="4923391" cy="640080"/>
          </a:xfrm>
        </p:spPr>
        <p:txBody>
          <a:bodyPr>
            <a:noAutofit/>
          </a:bodyPr>
          <a:lstStyle/>
          <a:p>
            <a:r>
              <a:rPr lang="ko-KR" altLang="en-US" sz="3200" dirty="0">
                <a:latin typeface="Inter"/>
              </a:rPr>
              <a:t>루즈벨트 국유림 현재상황</a:t>
            </a:r>
            <a:endParaRPr lang="en-US" altLang="ko-KR" sz="3200" b="0" i="0" dirty="0">
              <a:effectLst/>
              <a:latin typeface="Inter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223AD3-303D-E075-269B-8E3180ADD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1808" y="2756581"/>
            <a:ext cx="4486440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Inter"/>
              </a:rPr>
              <a:t>1.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Inter"/>
              </a:rPr>
              <a:t>Lodgepole Pine(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Inter"/>
              </a:rPr>
              <a:t>로지폴 소나무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i="0" dirty="0">
                <a:effectLst/>
                <a:latin typeface="Inter"/>
              </a:rPr>
              <a:t>2. Spruce/Fir(</a:t>
            </a:r>
            <a:r>
              <a:rPr lang="ko-KR" altLang="en-US" i="0" dirty="0">
                <a:effectLst/>
                <a:latin typeface="Inter"/>
              </a:rPr>
              <a:t>가문비나무</a:t>
            </a:r>
            <a:r>
              <a:rPr lang="en-US" altLang="ko-KR" i="0" dirty="0">
                <a:effectLst/>
                <a:latin typeface="Inter"/>
              </a:rPr>
              <a:t>/</a:t>
            </a:r>
            <a:r>
              <a:rPr lang="ko-KR" altLang="en-US" i="0" dirty="0">
                <a:effectLst/>
                <a:latin typeface="Inter"/>
              </a:rPr>
              <a:t>전나무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i="0" dirty="0">
                <a:effectLst/>
                <a:latin typeface="Inter"/>
              </a:rPr>
              <a:t>Ponderosa Pine(</a:t>
            </a:r>
            <a:r>
              <a:rPr lang="ko-KR" altLang="en-US" i="0" dirty="0">
                <a:effectLst/>
                <a:latin typeface="Inter"/>
              </a:rPr>
              <a:t>폰데로사 소나무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i="0" dirty="0">
                <a:effectLst/>
                <a:latin typeface="Inter"/>
              </a:rPr>
              <a:t>Krummholz(</a:t>
            </a:r>
            <a:r>
              <a:rPr lang="ko-KR" altLang="en-US" i="0" dirty="0">
                <a:effectLst/>
                <a:latin typeface="Inter"/>
              </a:rPr>
              <a:t>작은 나무 숲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en-US" altLang="ko-KR" i="0" dirty="0">
                <a:effectLst/>
                <a:latin typeface="Inter"/>
              </a:rPr>
              <a:t>Douglas-fir(</a:t>
            </a:r>
            <a:r>
              <a:rPr lang="ko-KR" altLang="en-US" i="0" dirty="0">
                <a:effectLst/>
                <a:latin typeface="Inter"/>
              </a:rPr>
              <a:t>미송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en-US" altLang="ko-KR" i="0" dirty="0">
                <a:effectLst/>
                <a:latin typeface="Inter"/>
              </a:rPr>
              <a:t>Aspen(</a:t>
            </a:r>
            <a:r>
              <a:rPr lang="ko-KR" altLang="en-US" i="0" dirty="0">
                <a:effectLst/>
                <a:latin typeface="Inter"/>
              </a:rPr>
              <a:t>사시나무</a:t>
            </a:r>
            <a:r>
              <a:rPr lang="en-US" altLang="ko-KR" i="0" dirty="0">
                <a:effectLst/>
                <a:latin typeface="Inter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Inter"/>
              </a:rPr>
              <a:t>Cottonwood/Willow(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Inter"/>
              </a:rPr>
              <a:t>미루나무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Inter"/>
              </a:rPr>
              <a:t>/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Inter"/>
              </a:rPr>
              <a:t>버드나무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Inter"/>
              </a:rPr>
              <a:t>)</a:t>
            </a:r>
            <a:endParaRPr lang="en-US" altLang="ko-KR" i="0" dirty="0">
              <a:solidFill>
                <a:schemeClr val="bg1"/>
              </a:solidFill>
              <a:effectLst/>
              <a:latin typeface="Inter"/>
            </a:endParaRP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45DA8E52-EB17-0019-8675-F4930F83A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9027" t="31503" r="5923" b="26840"/>
          <a:stretch>
            <a:fillRect/>
          </a:stretch>
        </p:blipFill>
        <p:spPr>
          <a:xfrm>
            <a:off x="721549" y="1947560"/>
            <a:ext cx="5374451" cy="41838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7165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3726-B971-463F-E1AD-AC88A783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223AD3-303D-E075-269B-8E3180ADD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1808" y="2756581"/>
            <a:ext cx="4486440" cy="32004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3600" i="0" dirty="0">
                <a:solidFill>
                  <a:schemeClr val="bg1"/>
                </a:solidFill>
                <a:effectLst/>
                <a:latin typeface="Inter"/>
              </a:rPr>
              <a:t>로지폴 소나무 </a:t>
            </a:r>
            <a:r>
              <a:rPr lang="en-US" altLang="ko-KR" sz="3600" i="0" dirty="0">
                <a:solidFill>
                  <a:schemeClr val="bg1"/>
                </a:solidFill>
                <a:effectLst/>
                <a:latin typeface="Inter"/>
              </a:rPr>
              <a:t>+ </a:t>
            </a:r>
            <a:r>
              <a:rPr lang="ko-KR" altLang="en-US" sz="3600" i="0" dirty="0">
                <a:solidFill>
                  <a:schemeClr val="bg1"/>
                </a:solidFill>
                <a:effectLst/>
                <a:latin typeface="Inter"/>
              </a:rPr>
              <a:t>가문비나무</a:t>
            </a:r>
            <a:r>
              <a:rPr lang="en-US" altLang="ko-KR" sz="3600" i="0" dirty="0">
                <a:solidFill>
                  <a:schemeClr val="bg1"/>
                </a:solidFill>
                <a:effectLst/>
                <a:latin typeface="Inter"/>
              </a:rPr>
              <a:t>/</a:t>
            </a:r>
            <a:r>
              <a:rPr lang="ko-KR" altLang="en-US" sz="3600" i="0" dirty="0">
                <a:solidFill>
                  <a:schemeClr val="bg1"/>
                </a:solidFill>
                <a:effectLst/>
                <a:latin typeface="Inter"/>
              </a:rPr>
              <a:t>전나무</a:t>
            </a:r>
            <a:endParaRPr lang="en-US" altLang="ko-KR" sz="3600" i="0" dirty="0">
              <a:solidFill>
                <a:schemeClr val="bg1"/>
              </a:solidFill>
              <a:effectLst/>
              <a:latin typeface="Inter"/>
            </a:endParaRP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>
                <a:solidFill>
                  <a:schemeClr val="bg1"/>
                </a:solidFill>
                <a:latin typeface="Inter"/>
              </a:rPr>
              <a:t> 약 </a:t>
            </a:r>
            <a:r>
              <a:rPr lang="en-US" altLang="ko-KR" sz="3600" dirty="0">
                <a:solidFill>
                  <a:schemeClr val="bg1"/>
                </a:solidFill>
                <a:latin typeface="Inter"/>
              </a:rPr>
              <a:t>85% </a:t>
            </a:r>
            <a:r>
              <a:rPr lang="ko-KR" altLang="en-US" sz="3600" dirty="0">
                <a:solidFill>
                  <a:schemeClr val="bg1"/>
                </a:solidFill>
                <a:latin typeface="Inter"/>
              </a:rPr>
              <a:t>차지</a:t>
            </a:r>
            <a:endParaRPr lang="en-US" altLang="ko-KR" sz="3600" dirty="0">
              <a:solidFill>
                <a:schemeClr val="bg1"/>
              </a:solidFill>
              <a:latin typeface="Inter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Inter"/>
              </a:rPr>
              <a:t>나무들의 생육환경 연구를 통해서 숲의 다양성을 유지</a:t>
            </a:r>
            <a:r>
              <a:rPr lang="en-US" altLang="ko-KR" sz="3600" dirty="0">
                <a:solidFill>
                  <a:schemeClr val="bg1"/>
                </a:solidFill>
                <a:latin typeface="Inter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Inter"/>
              </a:rPr>
              <a:t>이번 연구에서는 세번째로 많은 </a:t>
            </a:r>
            <a:r>
              <a:rPr lang="ko-KR" altLang="en-US" sz="3600" dirty="0" err="1">
                <a:solidFill>
                  <a:schemeClr val="bg1"/>
                </a:solidFill>
                <a:latin typeface="Inter"/>
              </a:rPr>
              <a:t>폰데로사</a:t>
            </a:r>
            <a:r>
              <a:rPr lang="ko-KR" altLang="en-US" sz="3600" dirty="0">
                <a:solidFill>
                  <a:schemeClr val="bg1"/>
                </a:solidFill>
                <a:latin typeface="Inter"/>
              </a:rPr>
              <a:t> 소나무의 생육환경에 대한 연구를 진행</a:t>
            </a:r>
            <a:endParaRPr lang="en-US" altLang="ko-KR" sz="3600" dirty="0">
              <a:solidFill>
                <a:schemeClr val="bg1"/>
              </a:solidFill>
              <a:latin typeface="Inter"/>
            </a:endParaRPr>
          </a:p>
          <a:p>
            <a:pPr>
              <a:buFont typeface="Symbol" panose="05050102010706020507" pitchFamily="18" charset="2"/>
              <a:buChar char="Þ"/>
            </a:pPr>
            <a:endParaRPr lang="en-US" altLang="ko-KR" sz="2000" i="0" dirty="0">
              <a:effectLst/>
              <a:latin typeface="Inter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77005-B30D-5541-C704-9F38A9426A4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latin typeface="Inter"/>
              </a:rPr>
              <a:t>숲의 다양성</a:t>
            </a:r>
            <a:endParaRPr lang="en-US" altLang="ko-KR" sz="3200" b="0" i="0" dirty="0">
              <a:effectLst/>
              <a:latin typeface="Inter"/>
            </a:endParaRPr>
          </a:p>
        </p:txBody>
      </p:sp>
      <p:pic>
        <p:nvPicPr>
          <p:cNvPr id="8" name="Picture 19">
            <a:extLst>
              <a:ext uri="{FF2B5EF4-FFF2-40B4-BE49-F238E27FC236}">
                <a16:creationId xmlns:a16="http://schemas.microsoft.com/office/drawing/2014/main" id="{2255ECDB-2CE0-F18D-8E55-9C5DD9A4CF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79027" t="31503" r="5923" b="26840"/>
          <a:stretch>
            <a:fillRect/>
          </a:stretch>
        </p:blipFill>
        <p:spPr>
          <a:xfrm>
            <a:off x="766352" y="1883168"/>
            <a:ext cx="5457168" cy="424826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213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69975-2BDE-9945-DBCD-9B10F145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1. </a:t>
            </a:r>
            <a:r>
              <a:rPr lang="ko-KR" altLang="en-US" sz="4800" dirty="0"/>
              <a:t>데이터 선정 이유 및 문제정의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6D61A-9680-BF7D-E3A8-7DC9F13F9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분류 문제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타겟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폰데로사 소나무</a:t>
            </a:r>
            <a:r>
              <a:rPr lang="en-US" altLang="ko-KR" dirty="0">
                <a:solidFill>
                  <a:schemeClr val="bg1"/>
                </a:solidFill>
              </a:rPr>
              <a:t>(Yes,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1),</a:t>
            </a:r>
            <a:r>
              <a:rPr lang="ko-KR" altLang="en-US" dirty="0">
                <a:solidFill>
                  <a:schemeClr val="bg1"/>
                </a:solidFill>
              </a:rPr>
              <a:t> 폰데로사 소나무 이외의 나무</a:t>
            </a:r>
            <a:r>
              <a:rPr lang="en-US" altLang="ko-KR" dirty="0">
                <a:solidFill>
                  <a:schemeClr val="bg1"/>
                </a:solidFill>
              </a:rPr>
              <a:t>(No, 0)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가설설정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가설</a:t>
            </a:r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폰데로사 소나무가 잘 자라는 위치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고도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가 있을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가설</a:t>
            </a:r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폰데로사 소나무가 잘 자라는 토양이 있을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6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B46BC-48FD-08F3-2369-058101A9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dirty="0"/>
              <a:t>2. </a:t>
            </a:r>
            <a:r>
              <a:rPr lang="ko-KR" altLang="en-US" sz="6000" dirty="0"/>
              <a:t>데이터 탐색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102129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비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비누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416</TotalTime>
  <Words>1699</Words>
  <Application>Microsoft Office PowerPoint</Application>
  <PresentationFormat>와이드스크린</PresentationFormat>
  <Paragraphs>184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inherit</vt:lpstr>
      <vt:lpstr>Inter</vt:lpstr>
      <vt:lpstr>맑은 고딕</vt:lpstr>
      <vt:lpstr>Arial</vt:lpstr>
      <vt:lpstr>Century Gothic</vt:lpstr>
      <vt:lpstr>Symbol</vt:lpstr>
      <vt:lpstr>Wingdings</vt:lpstr>
      <vt:lpstr>비누</vt:lpstr>
      <vt:lpstr>폰데로사 소나무  생육환경 연구 - 루즈벨트 국유림</vt:lpstr>
      <vt:lpstr>&lt; 목 차 &gt;</vt:lpstr>
      <vt:lpstr>1. 데이터 선정 이유 및  문제정의</vt:lpstr>
      <vt:lpstr>1. 데이터 선정 이유 및 문제정의</vt:lpstr>
      <vt:lpstr>1. 데이터 선정 이유 및 문제정의</vt:lpstr>
      <vt:lpstr>1. 데이터 선정 이유 및 문제정의</vt:lpstr>
      <vt:lpstr>1. 데이터 선정 이유 및 문제정의</vt:lpstr>
      <vt:lpstr>1. 데이터 선정 이유 및 문제정의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2. 데이터 탐색 및 전처리</vt:lpstr>
      <vt:lpstr>3. 모델 학습 및 성능확인</vt:lpstr>
      <vt:lpstr>3. 모델 학습 및 성능확인</vt:lpstr>
      <vt:lpstr>3. 모델 학습 및 성능확인</vt:lpstr>
      <vt:lpstr>3. 모델 학습 및 성능확인</vt:lpstr>
      <vt:lpstr>3. 모델 학습 및 성능확인</vt:lpstr>
      <vt:lpstr>4. 모델 해석</vt:lpstr>
      <vt:lpstr>4. 모델 해석</vt:lpstr>
      <vt:lpstr>4. 모델 해석</vt:lpstr>
      <vt:lpstr>4. 모델 해석</vt:lpstr>
      <vt:lpstr>5. 인사이트 도출 및  후속 연구</vt:lpstr>
      <vt:lpstr>5. 인사이트 도출 및 후속 연구</vt:lpstr>
      <vt:lpstr>5. 인사이트 도출 및 후속 연구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:</dc:title>
  <dc:creator>lee solim</dc:creator>
  <cp:lastModifiedBy>lee solim</cp:lastModifiedBy>
  <cp:revision>9</cp:revision>
  <dcterms:created xsi:type="dcterms:W3CDTF">2022-09-30T01:12:46Z</dcterms:created>
  <dcterms:modified xsi:type="dcterms:W3CDTF">2022-09-30T08:10:50Z</dcterms:modified>
</cp:coreProperties>
</file>